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12801600" cy="9601200" type="A3"/>
  <p:notesSz cx="6858000" cy="9144000"/>
  <p:defaultTextStyle>
    <a:defPPr>
      <a:defRPr lang="en-GB"/>
    </a:defPPr>
    <a:lvl1pPr marL="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6" y="-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F6D7A-5417-5345-84C9-1050617500CF}" type="datetimeFigureOut">
              <a:rPr lang="en-GB" smtClean="0"/>
              <a:pPr/>
              <a:t>4/1/11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C26E4-4948-4C46-AA4F-848D8B826EF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008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640080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640080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64008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640080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535679" y="3962398"/>
            <a:ext cx="1730241" cy="1676400"/>
            <a:chOff x="5229425" y="3365499"/>
            <a:chExt cx="1730241" cy="1676400"/>
          </a:xfrm>
        </p:grpSpPr>
        <p:sp>
          <p:nvSpPr>
            <p:cNvPr id="5" name="Oval 4"/>
            <p:cNvSpPr/>
            <p:nvPr/>
          </p:nvSpPr>
          <p:spPr>
            <a:xfrm>
              <a:off x="5229425" y="3365499"/>
              <a:ext cx="1730241" cy="1676400"/>
            </a:xfrm>
            <a:prstGeom prst="ellipse">
              <a:avLst/>
            </a:prstGeom>
            <a:solidFill>
              <a:schemeClr val="bg1"/>
            </a:solidFill>
            <a:ln w="825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56425" y="3871251"/>
              <a:ext cx="1603241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700" dirty="0" smtClean="0"/>
                <a:t>Metals</a:t>
              </a:r>
              <a:endParaRPr lang="en-GB" sz="3700" dirty="0"/>
            </a:p>
          </p:txBody>
        </p:sp>
      </p:grpSp>
      <p:cxnSp>
        <p:nvCxnSpPr>
          <p:cNvPr id="8" name="Straight Connector 7"/>
          <p:cNvCxnSpPr>
            <a:stCxn id="5" idx="1"/>
          </p:cNvCxnSpPr>
          <p:nvPr/>
        </p:nvCxnSpPr>
        <p:spPr>
          <a:xfrm rot="16200000" flipV="1">
            <a:off x="2120909" y="539743"/>
            <a:ext cx="4207900" cy="3128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</p:cNvCxnSpPr>
          <p:nvPr/>
        </p:nvCxnSpPr>
        <p:spPr>
          <a:xfrm rot="10800000">
            <a:off x="-92619" y="4800598"/>
            <a:ext cx="5628298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7"/>
          </p:cNvCxnSpPr>
          <p:nvPr/>
        </p:nvCxnSpPr>
        <p:spPr>
          <a:xfrm rot="5400000" flipH="1" flipV="1">
            <a:off x="6668582" y="343951"/>
            <a:ext cx="4207901" cy="352000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3"/>
          </p:cNvCxnSpPr>
          <p:nvPr/>
        </p:nvCxnSpPr>
        <p:spPr>
          <a:xfrm>
            <a:off x="7265920" y="4799010"/>
            <a:ext cx="553568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727487" y="-94891"/>
            <a:ext cx="33773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Properties of metals</a:t>
            </a:r>
            <a:endParaRPr lang="en-GB" b="1" u="sng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74" y="2751794"/>
            <a:ext cx="4258225" cy="1916775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174074" y="3570288"/>
            <a:ext cx="422647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80425" y="4641581"/>
            <a:ext cx="422647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86774" y="3843338"/>
            <a:ext cx="422647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7725" y="4106862"/>
            <a:ext cx="422647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0424" y="4364038"/>
            <a:ext cx="422647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984500" y="3028950"/>
            <a:ext cx="140334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 flipH="1" flipV="1">
            <a:off x="-756928" y="3697085"/>
            <a:ext cx="188899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-525795" y="3698277"/>
            <a:ext cx="1889789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-158617" y="3836855"/>
            <a:ext cx="1612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574411" y="4107127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H="1" flipV="1">
            <a:off x="335098" y="4106729"/>
            <a:ext cx="106970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6200000" flipV="1">
            <a:off x="3452480" y="3688751"/>
            <a:ext cx="1889789" cy="190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84500" y="3295650"/>
            <a:ext cx="140334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 flipH="1" flipV="1">
            <a:off x="804599" y="4104743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 flipH="1" flipV="1">
            <a:off x="1266561" y="4113477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 flipH="1" flipV="1">
            <a:off x="1047485" y="4118236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 flipH="1" flipV="1">
            <a:off x="1509449" y="4100249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 flipH="1" flipV="1">
            <a:off x="1747573" y="4113477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 flipH="1" flipV="1">
            <a:off x="1982523" y="4111886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2217473" y="4100249"/>
            <a:ext cx="10736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 flipV="1">
            <a:off x="2181228" y="3833813"/>
            <a:ext cx="1608137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 flipH="1" flipV="1">
            <a:off x="2403078" y="3832622"/>
            <a:ext cx="16089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 flipH="1" flipV="1">
            <a:off x="2878534" y="3833416"/>
            <a:ext cx="16089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2629433" y="3849950"/>
            <a:ext cx="1637238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 flipH="1" flipV="1">
            <a:off x="3114278" y="3845850"/>
            <a:ext cx="16089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3347639" y="3832622"/>
            <a:ext cx="16089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188363" y="2751794"/>
            <a:ext cx="230736" cy="47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151311" y="2754971"/>
            <a:ext cx="23256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88363" y="3027362"/>
            <a:ext cx="4585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180182" y="3295650"/>
            <a:ext cx="4683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6200000" flipV="1">
            <a:off x="4015392" y="2889854"/>
            <a:ext cx="270802" cy="42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371" y="-27159"/>
            <a:ext cx="22602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Locating metals</a:t>
            </a:r>
            <a:endParaRPr lang="en-GB" b="1" u="sng" dirty="0"/>
          </a:p>
        </p:txBody>
      </p:sp>
      <p:sp>
        <p:nvSpPr>
          <p:cNvPr id="112" name="TextBox 111"/>
          <p:cNvSpPr txBox="1"/>
          <p:nvPr/>
        </p:nvSpPr>
        <p:spPr>
          <a:xfrm>
            <a:off x="4372" y="392172"/>
            <a:ext cx="3085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Draw a line on the periodic table below to mark out border between the metals and the non-metals. Then label which side is which.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2195" y="1304005"/>
            <a:ext cx="36615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Write the chemical symbol of these metals next to their name, then label them in their correct position on the periodic table: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Iron	 =		4. Magnesium =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Copper =		5. Silver =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/>
              <a:t>Aluminium =		6. Gold =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138879" y="348297"/>
            <a:ext cx="6601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All metals have some very similar properties. These properties make metals really useful.</a:t>
            </a:r>
            <a:endParaRPr lang="en-GB" sz="1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234270" y="571409"/>
            <a:ext cx="6544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1) Metals are S________ , </a:t>
            </a:r>
            <a:r>
              <a:rPr lang="en-GB" sz="2000" dirty="0"/>
              <a:t>b</a:t>
            </a:r>
            <a:r>
              <a:rPr lang="en-GB" sz="2000" dirty="0" smtClean="0"/>
              <a:t>ut can be shaped (</a:t>
            </a:r>
            <a:r>
              <a:rPr lang="en-GB" sz="2000" dirty="0" err="1" smtClean="0"/>
              <a:t>m</a:t>
            </a:r>
            <a:r>
              <a:rPr lang="en-GB" sz="2000" dirty="0" smtClean="0"/>
              <a:t>__________)</a:t>
            </a:r>
            <a:endParaRPr lang="en-GB" sz="2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3481185" y="914368"/>
            <a:ext cx="472324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00" dirty="0" smtClean="0"/>
              <a:t>2) Metals are very good at ___________ heat.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770953" y="1239821"/>
            <a:ext cx="5493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3) Metals are excellent conductors of __________ .</a:t>
            </a:r>
            <a:endParaRPr lang="en-GB" sz="2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4018852" y="1614529"/>
            <a:ext cx="40701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4) Metals have high ________ points.</a:t>
            </a:r>
            <a:endParaRPr lang="en-GB" sz="2000" dirty="0"/>
          </a:p>
        </p:txBody>
      </p:sp>
      <p:sp>
        <p:nvSpPr>
          <p:cNvPr id="122" name="TextBox 121"/>
          <p:cNvSpPr txBox="1"/>
          <p:nvPr/>
        </p:nvSpPr>
        <p:spPr>
          <a:xfrm>
            <a:off x="4345779" y="1980773"/>
            <a:ext cx="44903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5) Metals are normally _______ at room</a:t>
            </a:r>
          </a:p>
          <a:p>
            <a:r>
              <a:rPr lang="en-GB" sz="2000" dirty="0" smtClean="0"/>
              <a:t>     temperature, the one that isn’t is </a:t>
            </a:r>
          </a:p>
          <a:p>
            <a:r>
              <a:rPr lang="en-GB" sz="2000" dirty="0" smtClean="0"/>
              <a:t>         _____________ . </a:t>
            </a:r>
            <a:endParaRPr lang="en-GB" sz="2000" dirty="0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9160933" y="1678273"/>
            <a:ext cx="3647019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7924800" y="3134777"/>
            <a:ext cx="4848004" cy="913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 rot="18565214">
            <a:off x="9113964" y="443215"/>
            <a:ext cx="20639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Aluminium</a:t>
            </a:r>
            <a:endParaRPr lang="en-GB" sz="3200" b="1" dirty="0"/>
          </a:p>
        </p:txBody>
      </p:sp>
      <p:sp>
        <p:nvSpPr>
          <p:cNvPr id="137" name="TextBox 136"/>
          <p:cNvSpPr txBox="1"/>
          <p:nvPr/>
        </p:nvSpPr>
        <p:spPr>
          <a:xfrm rot="18565214">
            <a:off x="8128247" y="2056244"/>
            <a:ext cx="14157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Copper</a:t>
            </a:r>
            <a:endParaRPr lang="en-GB" sz="3200" b="1" dirty="0"/>
          </a:p>
        </p:txBody>
      </p:sp>
      <p:sp>
        <p:nvSpPr>
          <p:cNvPr id="139" name="TextBox 138"/>
          <p:cNvSpPr txBox="1"/>
          <p:nvPr/>
        </p:nvSpPr>
        <p:spPr>
          <a:xfrm rot="18565214">
            <a:off x="7100716" y="3469553"/>
            <a:ext cx="10998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Iron</a:t>
            </a:r>
            <a:endParaRPr lang="en-GB" sz="3200" b="1" dirty="0"/>
          </a:p>
        </p:txBody>
      </p:sp>
      <p:cxnSp>
        <p:nvCxnSpPr>
          <p:cNvPr id="141" name="Straight Connector 140"/>
          <p:cNvCxnSpPr>
            <a:stCxn id="5" idx="6"/>
          </p:cNvCxnSpPr>
          <p:nvPr/>
        </p:nvCxnSpPr>
        <p:spPr>
          <a:xfrm flipV="1">
            <a:off x="7265920" y="33870"/>
            <a:ext cx="3893151" cy="47667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11023607" y="40520"/>
            <a:ext cx="17491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Properties:________</a:t>
            </a:r>
          </a:p>
          <a:p>
            <a:r>
              <a:rPr lang="en-GB" sz="1400" dirty="0" smtClean="0"/>
              <a:t> _________________ </a:t>
            </a:r>
          </a:p>
          <a:p>
            <a:endParaRPr lang="en-GB" sz="1400" dirty="0"/>
          </a:p>
        </p:txBody>
      </p:sp>
      <p:sp>
        <p:nvSpPr>
          <p:cNvPr id="149" name="TextBox 148"/>
          <p:cNvSpPr txBox="1"/>
          <p:nvPr/>
        </p:nvSpPr>
        <p:spPr>
          <a:xfrm>
            <a:off x="4998415" y="2892363"/>
            <a:ext cx="276860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dirty="0" smtClean="0"/>
              <a:t>6) Metals are </a:t>
            </a:r>
            <a:r>
              <a:rPr lang="en-GB" sz="1900" dirty="0" err="1" smtClean="0"/>
              <a:t>d</a:t>
            </a:r>
            <a:r>
              <a:rPr lang="en-GB" sz="1900" dirty="0" smtClean="0"/>
              <a:t>______</a:t>
            </a:r>
          </a:p>
          <a:p>
            <a:r>
              <a:rPr lang="en-GB" sz="1900" dirty="0" smtClean="0"/>
              <a:t>      this means they can</a:t>
            </a:r>
          </a:p>
          <a:p>
            <a:r>
              <a:rPr lang="en-GB" sz="1900" dirty="0" smtClean="0"/>
              <a:t>         made into </a:t>
            </a:r>
            <a:r>
              <a:rPr lang="en-GB" sz="1900" dirty="0" err="1" smtClean="0"/>
              <a:t>w</a:t>
            </a:r>
            <a:r>
              <a:rPr lang="en-GB" sz="1900" dirty="0" smtClean="0"/>
              <a:t>____.</a:t>
            </a:r>
            <a:endParaRPr lang="en-GB" sz="1900" dirty="0"/>
          </a:p>
        </p:txBody>
      </p:sp>
      <p:sp>
        <p:nvSpPr>
          <p:cNvPr id="151" name="TextBox 150"/>
          <p:cNvSpPr txBox="1"/>
          <p:nvPr/>
        </p:nvSpPr>
        <p:spPr>
          <a:xfrm>
            <a:off x="10620953" y="517574"/>
            <a:ext cx="2187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Uses:_________________</a:t>
            </a:r>
          </a:p>
          <a:p>
            <a:r>
              <a:rPr lang="en-GB" sz="1400" dirty="0" smtClean="0"/>
              <a:t>______________________</a:t>
            </a:r>
            <a:endParaRPr lang="en-GB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9672389" y="1667693"/>
            <a:ext cx="32243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Properties:________________________</a:t>
            </a:r>
          </a:p>
          <a:p>
            <a:r>
              <a:rPr lang="en-GB" sz="1400" dirty="0" smtClean="0"/>
              <a:t> _________________________________ </a:t>
            </a:r>
          </a:p>
          <a:p>
            <a:endParaRPr lang="en-GB" sz="1400" dirty="0"/>
          </a:p>
        </p:txBody>
      </p:sp>
      <p:sp>
        <p:nvSpPr>
          <p:cNvPr id="154" name="TextBox 153"/>
          <p:cNvSpPr txBox="1"/>
          <p:nvPr/>
        </p:nvSpPr>
        <p:spPr>
          <a:xfrm>
            <a:off x="9307100" y="2153239"/>
            <a:ext cx="3583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Uses:_________________________________</a:t>
            </a:r>
          </a:p>
          <a:p>
            <a:r>
              <a:rPr lang="en-GB" sz="1400" dirty="0" smtClean="0"/>
              <a:t>______________________________________</a:t>
            </a:r>
            <a:endParaRPr lang="en-GB" sz="1400" dirty="0"/>
          </a:p>
        </p:txBody>
      </p:sp>
      <p:sp>
        <p:nvSpPr>
          <p:cNvPr id="163" name="TextBox 162"/>
          <p:cNvSpPr txBox="1"/>
          <p:nvPr/>
        </p:nvSpPr>
        <p:spPr>
          <a:xfrm>
            <a:off x="8492300" y="3139589"/>
            <a:ext cx="44624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Properties:______________________________________</a:t>
            </a:r>
          </a:p>
          <a:p>
            <a:r>
              <a:rPr lang="en-GB" sz="1400" dirty="0" smtClean="0"/>
              <a:t> _______________________________________________ </a:t>
            </a:r>
          </a:p>
          <a:p>
            <a:endParaRPr lang="en-GB" sz="1400" dirty="0"/>
          </a:p>
        </p:txBody>
      </p:sp>
      <p:sp>
        <p:nvSpPr>
          <p:cNvPr id="164" name="TextBox 163"/>
          <p:cNvSpPr txBox="1"/>
          <p:nvPr/>
        </p:nvSpPr>
        <p:spPr>
          <a:xfrm>
            <a:off x="8089047" y="3637610"/>
            <a:ext cx="4679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Uses:______________________________________________</a:t>
            </a:r>
          </a:p>
          <a:p>
            <a:r>
              <a:rPr lang="en-GB" sz="1400" dirty="0" smtClean="0"/>
              <a:t>__________________________________________________</a:t>
            </a:r>
            <a:endParaRPr lang="en-GB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332196" y="4736646"/>
            <a:ext cx="24321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Metallic Bonding</a:t>
            </a:r>
            <a:endParaRPr lang="en-GB" b="1" u="sng" dirty="0"/>
          </a:p>
        </p:txBody>
      </p:sp>
      <p:sp>
        <p:nvSpPr>
          <p:cNvPr id="168" name="TextBox 167"/>
          <p:cNvSpPr txBox="1"/>
          <p:nvPr/>
        </p:nvSpPr>
        <p:spPr>
          <a:xfrm>
            <a:off x="7072445" y="5161436"/>
            <a:ext cx="5735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 a metal, the ________ in the ________ shell are able to move. This is the reason why metals are very good at _____________ </a:t>
            </a:r>
            <a:r>
              <a:rPr lang="en-GB" sz="1400" dirty="0" err="1" smtClean="0"/>
              <a:t>h</a:t>
            </a:r>
            <a:r>
              <a:rPr lang="en-GB" sz="1400" dirty="0" smtClean="0"/>
              <a:t>____ and __________.</a:t>
            </a:r>
            <a:endParaRPr lang="en-GB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6391812" y="5666867"/>
            <a:ext cx="63766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more __________ in the outer shell, the better the metal is at _____________.</a:t>
            </a:r>
          </a:p>
          <a:p>
            <a:r>
              <a:rPr lang="en-GB" sz="1400" dirty="0" smtClean="0"/>
              <a:t>In lithium each atom has ____ electron in it’s outer shell. This means that for each atom in a lump of lithium there is one free electron that is able to move around.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11572" y="5144503"/>
            <a:ext cx="61584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An element’s atomic number tells you the number of ________ in the nucleus.  The number of________ in an atom is equal to the number of _________. How many electrons are there in the elements listed above:</a:t>
            </a:r>
          </a:p>
          <a:p>
            <a:pPr marL="457200" indent="-457200">
              <a:buAutoNum type="arabicParenR"/>
            </a:pPr>
            <a:r>
              <a:rPr lang="en-GB" sz="1500" dirty="0" smtClean="0"/>
              <a:t>             2)                     3)                    4)                     5)                      6)</a:t>
            </a:r>
          </a:p>
          <a:p>
            <a:endParaRPr lang="en-GB" sz="1500" dirty="0" smtClean="0"/>
          </a:p>
          <a:p>
            <a:r>
              <a:rPr lang="en-GB" sz="1500" dirty="0" smtClean="0"/>
              <a:t>In the first shell of an atom there are _____ electrons.  In the second shell there are ___ electrons. In the third shell there are ___ electrons.</a:t>
            </a:r>
          </a:p>
          <a:p>
            <a:endParaRPr lang="en-GB" sz="1500" dirty="0" smtClean="0"/>
          </a:p>
          <a:p>
            <a:r>
              <a:rPr lang="en-GB" sz="1500" dirty="0" smtClean="0"/>
              <a:t>Draw the electrons and their shells onto the atoms below: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62371" y="4773742"/>
            <a:ext cx="31276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Electron configuration </a:t>
            </a:r>
            <a:endParaRPr lang="en-GB" b="1" u="sng" dirty="0"/>
          </a:p>
        </p:txBody>
      </p:sp>
      <p:grpSp>
        <p:nvGrpSpPr>
          <p:cNvPr id="196" name="Group 195"/>
          <p:cNvGrpSpPr/>
          <p:nvPr/>
        </p:nvGrpSpPr>
        <p:grpSpPr>
          <a:xfrm>
            <a:off x="166127" y="7640300"/>
            <a:ext cx="1948687" cy="1833899"/>
            <a:chOff x="161374" y="7395870"/>
            <a:chExt cx="1884120" cy="1731197"/>
          </a:xfrm>
        </p:grpSpPr>
        <p:sp>
          <p:nvSpPr>
            <p:cNvPr id="184" name="Oval 183"/>
            <p:cNvSpPr/>
            <p:nvPr/>
          </p:nvSpPr>
          <p:spPr>
            <a:xfrm>
              <a:off x="926306" y="8134007"/>
              <a:ext cx="285222" cy="261083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8" name="Straight Connector 187"/>
            <p:cNvCxnSpPr/>
            <p:nvPr/>
          </p:nvCxnSpPr>
          <p:spPr>
            <a:xfrm>
              <a:off x="188363" y="7395870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5400000">
              <a:off x="1154494" y="8261468"/>
              <a:ext cx="1728022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161374" y="9125479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rot="5400000">
              <a:off x="-686760" y="8251943"/>
              <a:ext cx="1729609" cy="2063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Group 196"/>
          <p:cNvGrpSpPr/>
          <p:nvPr/>
        </p:nvGrpSpPr>
        <p:grpSpPr>
          <a:xfrm>
            <a:off x="2247716" y="7641982"/>
            <a:ext cx="1990029" cy="1835389"/>
            <a:chOff x="161374" y="7395870"/>
            <a:chExt cx="1884120" cy="1731197"/>
          </a:xfrm>
        </p:grpSpPr>
        <p:sp>
          <p:nvSpPr>
            <p:cNvPr id="198" name="Oval 197"/>
            <p:cNvSpPr/>
            <p:nvPr/>
          </p:nvSpPr>
          <p:spPr>
            <a:xfrm>
              <a:off x="926306" y="8134007"/>
              <a:ext cx="285222" cy="261083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9" name="Straight Connector 198"/>
            <p:cNvCxnSpPr/>
            <p:nvPr/>
          </p:nvCxnSpPr>
          <p:spPr>
            <a:xfrm>
              <a:off x="188363" y="7395870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5400000">
              <a:off x="1154494" y="8261468"/>
              <a:ext cx="1728022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161374" y="9125479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>
              <a:off x="-686760" y="8251943"/>
              <a:ext cx="1729609" cy="2063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/>
          <p:cNvGrpSpPr/>
          <p:nvPr/>
        </p:nvGrpSpPr>
        <p:grpSpPr>
          <a:xfrm>
            <a:off x="4402666" y="7643665"/>
            <a:ext cx="1952821" cy="1832411"/>
            <a:chOff x="161374" y="7395870"/>
            <a:chExt cx="1884120" cy="1731197"/>
          </a:xfrm>
        </p:grpSpPr>
        <p:sp>
          <p:nvSpPr>
            <p:cNvPr id="204" name="Oval 203"/>
            <p:cNvSpPr/>
            <p:nvPr/>
          </p:nvSpPr>
          <p:spPr>
            <a:xfrm>
              <a:off x="926306" y="8134007"/>
              <a:ext cx="285222" cy="261083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188363" y="7395870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rot="5400000">
              <a:off x="1154494" y="8261468"/>
              <a:ext cx="1728022" cy="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161374" y="9125479"/>
              <a:ext cx="1857131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-686760" y="8251943"/>
              <a:ext cx="1729609" cy="2063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9" name="Straight Connector 208"/>
          <p:cNvCxnSpPr>
            <a:stCxn id="5" idx="4"/>
          </p:cNvCxnSpPr>
          <p:nvPr/>
        </p:nvCxnSpPr>
        <p:spPr>
          <a:xfrm rot="16200000" flipH="1">
            <a:off x="4419598" y="7619999"/>
            <a:ext cx="3962404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567899" y="7178864"/>
            <a:ext cx="11669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Lithium</a:t>
            </a:r>
            <a:endParaRPr lang="en-GB" dirty="0"/>
          </a:p>
        </p:txBody>
      </p:sp>
      <p:sp>
        <p:nvSpPr>
          <p:cNvPr id="213" name="TextBox 212"/>
          <p:cNvSpPr txBox="1"/>
          <p:nvPr/>
        </p:nvSpPr>
        <p:spPr>
          <a:xfrm>
            <a:off x="2400422" y="7178864"/>
            <a:ext cx="171472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Magnesium</a:t>
            </a:r>
            <a:endParaRPr lang="en-GB" dirty="0"/>
          </a:p>
        </p:txBody>
      </p:sp>
      <p:sp>
        <p:nvSpPr>
          <p:cNvPr id="214" name="TextBox 213"/>
          <p:cNvSpPr txBox="1"/>
          <p:nvPr/>
        </p:nvSpPr>
        <p:spPr>
          <a:xfrm>
            <a:off x="4760118" y="7157343"/>
            <a:ext cx="12164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Calcium</a:t>
            </a:r>
            <a:endParaRPr lang="en-GB" dirty="0"/>
          </a:p>
        </p:txBody>
      </p:sp>
      <p:sp>
        <p:nvSpPr>
          <p:cNvPr id="215" name="TextBox 214"/>
          <p:cNvSpPr txBox="1"/>
          <p:nvPr/>
        </p:nvSpPr>
        <p:spPr>
          <a:xfrm>
            <a:off x="8967893" y="2604094"/>
            <a:ext cx="3826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Examples: ________________________________</a:t>
            </a:r>
          </a:p>
          <a:p>
            <a:r>
              <a:rPr lang="en-GB" sz="1400" dirty="0" smtClean="0"/>
              <a:t>_________________________________________</a:t>
            </a:r>
            <a:endParaRPr lang="en-GB" sz="1400" dirty="0"/>
          </a:p>
        </p:txBody>
      </p:sp>
      <p:sp>
        <p:nvSpPr>
          <p:cNvPr id="216" name="TextBox 215"/>
          <p:cNvSpPr txBox="1"/>
          <p:nvPr/>
        </p:nvSpPr>
        <p:spPr>
          <a:xfrm>
            <a:off x="7924800" y="414535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Examples: ____________________________________________</a:t>
            </a:r>
          </a:p>
          <a:p>
            <a:r>
              <a:rPr lang="en-GB" sz="1400" dirty="0" smtClean="0"/>
              <a:t>_____________________________________________________</a:t>
            </a:r>
            <a:endParaRPr lang="en-GB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10244667" y="1040793"/>
            <a:ext cx="2563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Examples: __________________ __________________________</a:t>
            </a:r>
            <a:endParaRPr lang="en-GB" sz="1400" dirty="0"/>
          </a:p>
        </p:txBody>
      </p:sp>
      <p:grpSp>
        <p:nvGrpSpPr>
          <p:cNvPr id="240" name="Group 239"/>
          <p:cNvGrpSpPr/>
          <p:nvPr/>
        </p:nvGrpSpPr>
        <p:grpSpPr>
          <a:xfrm>
            <a:off x="6396045" y="6305190"/>
            <a:ext cx="1731101" cy="1582916"/>
            <a:chOff x="6551089" y="7634397"/>
            <a:chExt cx="1892480" cy="1823244"/>
          </a:xfrm>
        </p:grpSpPr>
        <p:grpSp>
          <p:nvGrpSpPr>
            <p:cNvPr id="180" name="Group 179"/>
            <p:cNvGrpSpPr/>
            <p:nvPr/>
          </p:nvGrpSpPr>
          <p:grpSpPr>
            <a:xfrm>
              <a:off x="6676347" y="7774450"/>
              <a:ext cx="1645597" cy="1551622"/>
              <a:chOff x="4372" y="8218211"/>
              <a:chExt cx="1435827" cy="1247356"/>
            </a:xfrm>
            <a:noFill/>
          </p:grpSpPr>
          <p:sp>
            <p:nvSpPr>
              <p:cNvPr id="170" name="Oval 169"/>
              <p:cNvSpPr/>
              <p:nvPr/>
            </p:nvSpPr>
            <p:spPr>
              <a:xfrm>
                <a:off x="18467" y="9052363"/>
                <a:ext cx="471488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4372" y="8636000"/>
                <a:ext cx="471488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75860" y="8636000"/>
                <a:ext cx="471488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Oval 172"/>
              <p:cNvSpPr/>
              <p:nvPr/>
            </p:nvSpPr>
            <p:spPr>
              <a:xfrm rot="10800000" flipV="1">
                <a:off x="490101" y="9045720"/>
                <a:ext cx="471488" cy="419847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481301" y="8218211"/>
                <a:ext cx="471488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5904" y="8229601"/>
                <a:ext cx="471489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959054" y="8229601"/>
                <a:ext cx="471488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955360" y="8636001"/>
                <a:ext cx="471489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968710" y="9048959"/>
                <a:ext cx="471489" cy="406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9" name="TextBox 218"/>
            <p:cNvSpPr txBox="1"/>
            <p:nvPr/>
          </p:nvSpPr>
          <p:spPr>
            <a:xfrm>
              <a:off x="6788707" y="8888519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7332196" y="8888519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7878435" y="8864377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6771775" y="8393564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7302495" y="8391021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7861502" y="8393564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6750610" y="7855647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7336359" y="7842948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7861502" y="7897978"/>
              <a:ext cx="364202" cy="519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</a:t>
              </a:r>
              <a:r>
                <a:rPr lang="en-GB" sz="1400" baseline="30000" dirty="0" smtClean="0"/>
                <a:t>+</a:t>
              </a:r>
              <a:endParaRPr lang="en-GB" sz="1400" baseline="30000" dirty="0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7081543" y="7634397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7081543" y="8124872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7615679" y="8150725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7641980" y="8086402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7632002" y="8642800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7049378" y="8661514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8160750" y="8124872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6551089" y="8642800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7650644" y="9067686"/>
              <a:ext cx="282819" cy="38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-</a:t>
              </a:r>
              <a:endParaRPr lang="en-GB" sz="1600" dirty="0"/>
            </a:p>
          </p:txBody>
        </p:sp>
      </p:grpSp>
      <p:cxnSp>
        <p:nvCxnSpPr>
          <p:cNvPr id="245" name="Elbow Connector 244"/>
          <p:cNvCxnSpPr/>
          <p:nvPr/>
        </p:nvCxnSpPr>
        <p:spPr>
          <a:xfrm rot="10800000" flipV="1">
            <a:off x="8000679" y="6405531"/>
            <a:ext cx="1264086" cy="824512"/>
          </a:xfrm>
          <a:prstGeom prst="bentConnector3">
            <a:avLst>
              <a:gd name="adj1" fmla="val 8616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7" name="Group 306"/>
          <p:cNvGrpSpPr/>
          <p:nvPr/>
        </p:nvGrpSpPr>
        <p:grpSpPr>
          <a:xfrm>
            <a:off x="9361549" y="6437554"/>
            <a:ext cx="3233455" cy="1233820"/>
            <a:chOff x="9361549" y="6628054"/>
            <a:chExt cx="3233455" cy="1233820"/>
          </a:xfrm>
        </p:grpSpPr>
        <p:grpSp>
          <p:nvGrpSpPr>
            <p:cNvPr id="269" name="Group 268"/>
            <p:cNvGrpSpPr/>
            <p:nvPr/>
          </p:nvGrpSpPr>
          <p:grpSpPr>
            <a:xfrm>
              <a:off x="9361549" y="6633681"/>
              <a:ext cx="1458858" cy="1228193"/>
              <a:chOff x="9858398" y="7172575"/>
              <a:chExt cx="1643568" cy="1562039"/>
            </a:xfrm>
          </p:grpSpPr>
          <p:sp>
            <p:nvSpPr>
              <p:cNvPr id="260" name="Oval 259"/>
              <p:cNvSpPr/>
              <p:nvPr/>
            </p:nvSpPr>
            <p:spPr>
              <a:xfrm>
                <a:off x="9858398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9858398" y="718083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10402021" y="718083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10402021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10402021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10945644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10958343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10945644" y="7172575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9858398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1" name="TextBox 300"/>
            <p:cNvSpPr txBox="1"/>
            <p:nvPr/>
          </p:nvSpPr>
          <p:spPr>
            <a:xfrm>
              <a:off x="10897769" y="6628054"/>
              <a:ext cx="1697235" cy="120032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u="sng" dirty="0" smtClean="0"/>
                <a:t>Potassium</a:t>
              </a:r>
            </a:p>
            <a:p>
              <a:r>
                <a:rPr lang="en-GB" sz="1200" dirty="0" smtClean="0"/>
                <a:t>No. of electrons =</a:t>
              </a:r>
            </a:p>
            <a:p>
              <a:r>
                <a:rPr lang="en-GB" sz="1200" dirty="0" smtClean="0"/>
                <a:t>No. in outer shell =</a:t>
              </a:r>
            </a:p>
            <a:p>
              <a:r>
                <a:rPr lang="en-GB" sz="1200" dirty="0" smtClean="0"/>
                <a:t>+ charge in nucleus =</a:t>
              </a:r>
            </a:p>
            <a:p>
              <a:r>
                <a:rPr lang="en-GB" sz="1200" dirty="0" smtClean="0"/>
                <a:t>Number of electrons per atom free to move=</a:t>
              </a:r>
              <a:endParaRPr lang="en-GB" sz="1200" dirty="0"/>
            </a:p>
          </p:txBody>
        </p:sp>
      </p:grpSp>
      <p:grpSp>
        <p:nvGrpSpPr>
          <p:cNvPr id="306" name="Group 305"/>
          <p:cNvGrpSpPr/>
          <p:nvPr/>
        </p:nvGrpSpPr>
        <p:grpSpPr>
          <a:xfrm>
            <a:off x="9524216" y="8036443"/>
            <a:ext cx="3182613" cy="1228193"/>
            <a:chOff x="9524216" y="8036443"/>
            <a:chExt cx="3182613" cy="1228193"/>
          </a:xfrm>
        </p:grpSpPr>
        <p:grpSp>
          <p:nvGrpSpPr>
            <p:cNvPr id="289" name="Group 288"/>
            <p:cNvGrpSpPr/>
            <p:nvPr/>
          </p:nvGrpSpPr>
          <p:grpSpPr>
            <a:xfrm>
              <a:off x="11247971" y="8036443"/>
              <a:ext cx="1458858" cy="1228193"/>
              <a:chOff x="9858398" y="7172575"/>
              <a:chExt cx="1643568" cy="1562039"/>
            </a:xfrm>
          </p:grpSpPr>
          <p:sp>
            <p:nvSpPr>
              <p:cNvPr id="290" name="Oval 289"/>
              <p:cNvSpPr/>
              <p:nvPr/>
            </p:nvSpPr>
            <p:spPr>
              <a:xfrm>
                <a:off x="9858398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9858398" y="718083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/>
              <p:cNvSpPr/>
              <p:nvPr/>
            </p:nvSpPr>
            <p:spPr>
              <a:xfrm>
                <a:off x="10402021" y="718083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Oval 292"/>
              <p:cNvSpPr/>
              <p:nvPr/>
            </p:nvSpPr>
            <p:spPr>
              <a:xfrm>
                <a:off x="10402021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10402021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5" name="Oval 294"/>
              <p:cNvSpPr/>
              <p:nvPr/>
            </p:nvSpPr>
            <p:spPr>
              <a:xfrm>
                <a:off x="10945644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Oval 295"/>
              <p:cNvSpPr/>
              <p:nvPr/>
            </p:nvSpPr>
            <p:spPr>
              <a:xfrm>
                <a:off x="10958343" y="7698764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10945644" y="7172575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9858398" y="8216689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3" name="TextBox 302"/>
            <p:cNvSpPr txBox="1"/>
            <p:nvPr/>
          </p:nvSpPr>
          <p:spPr>
            <a:xfrm>
              <a:off x="9524216" y="8049143"/>
              <a:ext cx="1697235" cy="120032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u="sng" dirty="0" smtClean="0"/>
                <a:t>Calcium</a:t>
              </a:r>
            </a:p>
            <a:p>
              <a:r>
                <a:rPr lang="en-GB" sz="1200" dirty="0" smtClean="0"/>
                <a:t>No. of electrons =</a:t>
              </a:r>
            </a:p>
            <a:p>
              <a:r>
                <a:rPr lang="en-GB" sz="1200" dirty="0" smtClean="0"/>
                <a:t>No. in outer shell =</a:t>
              </a:r>
            </a:p>
            <a:p>
              <a:r>
                <a:rPr lang="en-GB" sz="1200" dirty="0" smtClean="0"/>
                <a:t>+ charge in nucleus =</a:t>
              </a:r>
            </a:p>
            <a:p>
              <a:r>
                <a:rPr lang="en-GB" sz="1200" dirty="0" smtClean="0"/>
                <a:t>Number of electrons per atom free to move=</a:t>
              </a:r>
              <a:endParaRPr lang="en-GB" sz="1200" dirty="0"/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6479914" y="7831162"/>
            <a:ext cx="2874422" cy="1477327"/>
            <a:chOff x="6479914" y="8008962"/>
            <a:chExt cx="2874422" cy="1477327"/>
          </a:xfrm>
        </p:grpSpPr>
        <p:grpSp>
          <p:nvGrpSpPr>
            <p:cNvPr id="279" name="Group 278"/>
            <p:cNvGrpSpPr/>
            <p:nvPr/>
          </p:nvGrpSpPr>
          <p:grpSpPr>
            <a:xfrm>
              <a:off x="7895478" y="8212162"/>
              <a:ext cx="1458858" cy="1228193"/>
              <a:chOff x="9729626" y="7398703"/>
              <a:chExt cx="1643568" cy="1562039"/>
            </a:xfrm>
          </p:grpSpPr>
          <p:sp>
            <p:nvSpPr>
              <p:cNvPr id="280" name="Oval 279"/>
              <p:cNvSpPr/>
              <p:nvPr/>
            </p:nvSpPr>
            <p:spPr>
              <a:xfrm>
                <a:off x="9729626" y="7924893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/>
              <p:cNvSpPr/>
              <p:nvPr/>
            </p:nvSpPr>
            <p:spPr>
              <a:xfrm>
                <a:off x="9729626" y="7406967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Oval 281"/>
              <p:cNvSpPr/>
              <p:nvPr/>
            </p:nvSpPr>
            <p:spPr>
              <a:xfrm>
                <a:off x="10273249" y="7406967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10273249" y="7924893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10273249" y="8442817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10816872" y="8442817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10829571" y="7924893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10816872" y="7398703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9729626" y="8442817"/>
                <a:ext cx="543623" cy="517925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04" name="TextBox 303"/>
            <p:cNvSpPr txBox="1"/>
            <p:nvPr/>
          </p:nvSpPr>
          <p:spPr>
            <a:xfrm>
              <a:off x="6479914" y="8008962"/>
              <a:ext cx="1388530" cy="147732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u="sng" dirty="0" smtClean="0"/>
                <a:t>Magnesium</a:t>
              </a:r>
            </a:p>
            <a:p>
              <a:r>
                <a:rPr lang="en-GB" sz="1100" dirty="0" smtClean="0"/>
                <a:t>No. of electrons =</a:t>
              </a:r>
            </a:p>
            <a:p>
              <a:r>
                <a:rPr lang="en-GB" sz="1100" dirty="0" smtClean="0"/>
                <a:t>No. in outer shell =</a:t>
              </a:r>
            </a:p>
            <a:p>
              <a:r>
                <a:rPr lang="en-GB" sz="1100" dirty="0" smtClean="0"/>
                <a:t>+ charge in </a:t>
              </a:r>
            </a:p>
            <a:p>
              <a:r>
                <a:rPr lang="en-GB" sz="1100" dirty="0" smtClean="0"/>
                <a:t>nucleus =</a:t>
              </a:r>
            </a:p>
            <a:p>
              <a:r>
                <a:rPr lang="en-GB" sz="1100" dirty="0" smtClean="0"/>
                <a:t>Number of </a:t>
              </a:r>
            </a:p>
            <a:p>
              <a:r>
                <a:rPr lang="en-GB" sz="1100" dirty="0" smtClean="0"/>
                <a:t>electrons per atom </a:t>
              </a:r>
            </a:p>
            <a:p>
              <a:r>
                <a:rPr lang="en-GB" sz="1100" dirty="0" smtClean="0"/>
                <a:t>free to move</a:t>
              </a:r>
              <a:r>
                <a:rPr lang="en-GB" sz="1200" dirty="0" smtClean="0"/>
                <a:t>=</a:t>
              </a:r>
              <a:endParaRPr lang="en-GB" sz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499</Words>
  <Application>Microsoft Macintosh PowerPoint</Application>
  <PresentationFormat>A3 Paper (297x420 mm)</PresentationFormat>
  <Paragraphs>89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creator>Christopher Macfarlane</dc:creator>
  <cp:keywords/>
  <cp:lastModifiedBy>Client Admin</cp:lastModifiedBy>
  <cp:revision>13</cp:revision>
  <cp:lastPrinted>2011-02-04T20:50:27Z</cp:lastPrinted>
  <dcterms:created xsi:type="dcterms:W3CDTF">2011-04-01T04:49:19Z</dcterms:created>
  <dcterms:modified xsi:type="dcterms:W3CDTF">2011-04-01T04:50:02Z</dcterms:modified>
</cp:coreProperties>
</file>